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embeddedFontLst>
    <p:embeddedFont>
      <p:font typeface="MiSans" charset="-122" pitchFamily="34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image" Target="../media/image-3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image" Target="../media/image-1-4.png"/><Relationship Id="rId3" Type="http://schemas.openxmlformats.org/officeDocument/2006/relationships/image" Target="../media/image-11-3.png"/><Relationship Id="rId4" Type="http://schemas.openxmlformats.org/officeDocument/2006/relationships/image" Target="../media/image-11-3.png"/><Relationship Id="rId5" Type="http://schemas.openxmlformats.org/officeDocument/2006/relationships/image" Target="../media/image-5-4.png"/><Relationship Id="rId6" Type="http://schemas.openxmlformats.org/officeDocument/2006/relationships/image" Target="../media/image-5-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image" Target="../media/image-4-2.png"/><Relationship Id="rId3" Type="http://schemas.openxmlformats.org/officeDocument/2006/relationships/image" Target="../media/image-1-4.png"/><Relationship Id="rId4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image" Target="../media/image-3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image" Target="../media/image-1-4.png"/><Relationship Id="rId3" Type="http://schemas.openxmlformats.org/officeDocument/2006/relationships/image" Target="../media/image-14-3.jp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5-3.png"/><Relationship Id="rId7" Type="http://schemas.openxmlformats.org/officeDocument/2006/relationships/image" Target="../media/image-5-4.png"/><Relationship Id="rId8" Type="http://schemas.openxmlformats.org/officeDocument/2006/relationships/image" Target="../media/image-2-3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4-2.png"/><Relationship Id="rId5" Type="http://schemas.openxmlformats.org/officeDocument/2006/relationships/image" Target="../media/image-14-3.jp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jpeg"/><Relationship Id="rId2" Type="http://schemas.openxmlformats.org/officeDocument/2006/relationships/image" Target="../media/image-16-2.png"/><Relationship Id="rId3" Type="http://schemas.openxmlformats.org/officeDocument/2006/relationships/image" Target="../media/image-4-2.png"/><Relationship Id="rId4" Type="http://schemas.openxmlformats.org/officeDocument/2006/relationships/image" Target="../media/image-16-4.png"/><Relationship Id="rId5" Type="http://schemas.openxmlformats.org/officeDocument/2006/relationships/image" Target="../media/image-16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image" Target="../media/image-3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image" Target="../media/image-18-2.png"/><Relationship Id="rId3" Type="http://schemas.openxmlformats.org/officeDocument/2006/relationships/image" Target="../media/image-4-2.png"/><Relationship Id="rId4" Type="http://schemas.openxmlformats.org/officeDocument/2006/relationships/image" Target="../media/image-5-4.png"/><Relationship Id="rId5" Type="http://schemas.openxmlformats.org/officeDocument/2006/relationships/image" Target="../media/image-18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image" Target="../media/image-3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image" Target="../media/image-4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image" Target="../media/image-3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image" Target="../media/image-4-2.png"/><Relationship Id="rId3" Type="http://schemas.openxmlformats.org/officeDocument/2006/relationships/image" Target="../media/image-7-3.png"/><Relationship Id="rId4" Type="http://schemas.openxmlformats.org/officeDocument/2006/relationships/image" Target="../media/image-7-3.png"/><Relationship Id="rId5" Type="http://schemas.openxmlformats.org/officeDocument/2006/relationships/image" Target="../media/image-2-3.png"/><Relationship Id="rId6" Type="http://schemas.openxmlformats.org/officeDocument/2006/relationships/image" Target="../media/image-5-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image" Target="../media/image-8-2.png"/><Relationship Id="rId3" Type="http://schemas.openxmlformats.org/officeDocument/2006/relationships/image" Target="../media/image-4-2.png"/><Relationship Id="rId4" Type="http://schemas.openxmlformats.org/officeDocument/2006/relationships/image" Target="../media/image-8-4.png"/><Relationship Id="rId5" Type="http://schemas.openxmlformats.org/officeDocument/2006/relationships/image" Target="../media/image-8-4.png"/><Relationship Id="rId6" Type="http://schemas.openxmlformats.org/officeDocument/2006/relationships/image" Target="../media/image-8-4.png"/><Relationship Id="rId7" Type="http://schemas.openxmlformats.org/officeDocument/2006/relationships/image" Target="../media/image-8-7.png"/><Relationship Id="rId8" Type="http://schemas.openxmlformats.org/officeDocument/2006/relationships/image" Target="../media/image-8-7.png"/><Relationship Id="rId9" Type="http://schemas.openxmlformats.org/officeDocument/2006/relationships/image" Target="../media/image-8-9.jp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5958000"/>
            <a:ext cx="12192000" cy="90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H="1" rot="5400000">
            <a:off x="-180000" y="6138000"/>
            <a:ext cx="900000" cy="540000"/>
          </a:xfrm>
          <a:prstGeom prst="round2SameRect">
            <a:avLst>
              <a:gd name="adj1" fmla="val 27924"/>
              <a:gd name="adj2" fmla="val 0"/>
            </a:avLst>
          </a:prstGeom>
          <a:gradFill rotWithShape="1" flip="none">
            <a:gsLst>
              <a:gs pos="0">
                <a:srgbClr val="2C53FC"/>
              </a:gs>
              <a:gs pos="51000">
                <a:srgbClr val="2C53FC"/>
              </a:gs>
              <a:gs pos="97000">
                <a:srgbClr val="766BFD"/>
              </a:gs>
              <a:gs pos="100000">
                <a:srgbClr val="766BFD"/>
              </a:gs>
            </a:gsLst>
            <a:lin ang="16200000" scaled="1"/>
          </a:gradFill>
          <a:ln/>
        </p:spPr>
      </p:sp>
      <p:sp>
        <p:nvSpPr>
          <p:cNvPr id="5" name="Text 3"/>
          <p:cNvSpPr/>
          <p:nvPr/>
        </p:nvSpPr>
        <p:spPr>
          <a:xfrm rot="5400000">
            <a:off x="-180000" y="6138000"/>
            <a:ext cx="900000" cy="54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10-09-17:04:53-d3jnld8s8jdo4os5dja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367" y="6306662"/>
            <a:ext cx="202678" cy="20267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3263900" y="6422513"/>
            <a:ext cx="5664200" cy="0"/>
          </a:xfrm>
          <a:prstGeom prst="line">
            <a:avLst/>
          </a:prstGeom>
          <a:noFill/>
          <a:ln w="19050">
            <a:solidFill>
              <a:srgbClr val="E3E1FF">
                <a:alpha val="70196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 rot="17760000">
            <a:off x="10877550" y="88265"/>
            <a:ext cx="1242695" cy="1242695"/>
          </a:xfrm>
          <a:prstGeom prst="ellipse">
            <a:avLst/>
          </a:prstGeom>
          <a:gradFill rotWithShape="1" flip="none">
            <a:gsLst>
              <a:gs pos="0">
                <a:srgbClr val="766BFD">
                  <a:alpha val="34000"/>
                </a:srgbClr>
              </a:gs>
              <a:gs pos="76000">
                <a:srgbClr val="766BFD">
                  <a:alpha val="3000"/>
                </a:srgbClr>
              </a:gs>
              <a:gs pos="100000">
                <a:srgbClr val="766BFD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 rot="17760000">
            <a:off x="10877550" y="88265"/>
            <a:ext cx="1242695" cy="1242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1" descr="https://kimi-img.moonshot.cn/pub/slides/slides_tmpl/image/25-10-09-17:04:53-d3jnld8s8jdo4os5djc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830580"/>
            <a:ext cx="12191365" cy="515048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02640" y="1040130"/>
            <a:ext cx="6099810" cy="22650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b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AI未来号：梦想与底线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858453" y="6156000"/>
            <a:ext cx="2880000" cy="504000"/>
          </a:xfrm>
          <a:custGeom>
            <a:avLst/>
            <a:gdLst/>
            <a:ahLst/>
            <a:cxnLst/>
            <a:rect l="l" t="t" r="r" b="b"/>
            <a:pathLst>
              <a:path w="2880000" h="504000">
                <a:moveTo>
                  <a:pt x="0" y="0"/>
                </a:moveTo>
                <a:lnTo>
                  <a:pt x="2880000" y="0"/>
                </a:lnTo>
                <a:lnTo>
                  <a:pt x="2880000" y="504000"/>
                </a:lnTo>
                <a:lnTo>
                  <a:pt x="0" y="5040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858453" y="6156000"/>
            <a:ext cx="2880000" cy="504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汇报日期：2025/01/01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832841" y="3906498"/>
            <a:ext cx="2880000" cy="545393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2C53FC"/>
              </a:gs>
              <a:gs pos="87000">
                <a:srgbClr val="36BFE6"/>
              </a:gs>
              <a:gs pos="100000">
                <a:srgbClr val="36BFE6"/>
              </a:gs>
            </a:gsLst>
            <a:lin ang="0" scaled="1"/>
          </a:gradFill>
          <a:ln/>
        </p:spPr>
      </p:sp>
      <p:sp>
        <p:nvSpPr>
          <p:cNvPr id="15" name="Text 11"/>
          <p:cNvSpPr/>
          <p:nvPr/>
        </p:nvSpPr>
        <p:spPr>
          <a:xfrm>
            <a:off x="832841" y="3906498"/>
            <a:ext cx="2880000" cy="5453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汇报人：Kimi</a:t>
            </a:r>
            <a:pPr algn="ctr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AI</a:t>
            </a:r>
            <a:endParaRPr lang="en-US" sz="1600" dirty="0"/>
          </a:p>
        </p:txBody>
      </p:sp>
      <p:pic>
        <p:nvPicPr>
          <p:cNvPr id="16" name="Image 2" descr="https://kimi-img.moonshot.cn/pub/slides/slides_tmpl/image/25-10-09-17:04:55-d3jnldos8jdo4os5dj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670550" y="932180"/>
            <a:ext cx="7790180" cy="438213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职业导航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3-d3jnld8s8jdo4os5djc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" y="644525"/>
            <a:ext cx="11545570" cy="57023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1-d3jnlf8s8jdo4os5djv0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694306" y="1958974"/>
            <a:ext cx="6032500" cy="5461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1-d3jnlf8s8jdo4os5djv0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694306" y="3928744"/>
            <a:ext cx="6032500" cy="5461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42415" y="813435"/>
            <a:ext cx="1064958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机器人训练师教会机器认世界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1807845" y="2538095"/>
            <a:ext cx="0" cy="147066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t="50000" r="50000" b="50000" l="50000"/>
              </a:path>
            </a:gradFill>
            <a:prstDash val="solid"/>
            <a:headEnd type="none"/>
            <a:tailEnd type="none"/>
          </a:ln>
        </p:spPr>
      </p:sp>
      <p:pic>
        <p:nvPicPr>
          <p:cNvPr id="7" name="Image 3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005" y="3591560"/>
            <a:ext cx="996315" cy="99631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005" y="1821180"/>
            <a:ext cx="996315" cy="996315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2770505" y="1917065"/>
            <a:ext cx="7732395" cy="588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机器人训练师的职责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2770505" y="2576195"/>
            <a:ext cx="7731760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机器人训练师负责采集和标注图像、语音数据，调试算法让机器人学会抓握不同形状物品，是AI落地的重要环节，需要耐心与观察力。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2770505" y="3928745"/>
            <a:ext cx="7732395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职业价值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2770505" y="4587875"/>
            <a:ext cx="773176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通过他们的努力，机器人能够更好地理解世界，为人类提供更贴心的服务，让技术与生活紧密结合，创造更多价值。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90" y="525780"/>
            <a:ext cx="6061710" cy="8839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4:53-d3jnld8s8jdo4os5djc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80" y="1712595"/>
            <a:ext cx="9752965" cy="45599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473392" y="461645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AI伦理师守护科技底线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640" y="254000"/>
            <a:ext cx="1314450" cy="25717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65045" y="1927225"/>
            <a:ext cx="371221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AI伦理师的角色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2407285" y="2646045"/>
            <a:ext cx="3385820" cy="269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AI伦理师评估算法是否对某类人群产生偏见，撰写使用规范并推动公平改进，为AI发展划定道德边界，确保技术向善。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6374130" y="1927225"/>
            <a:ext cx="371221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职业意义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516370" y="2646045"/>
            <a:ext cx="3385820" cy="269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他们是科技与人文的桥梁，让技术在追求效率的同时，不忘守护人类的基本价值，为社会的可持续发展贡献力量。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伦理底线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3-d3jnld8s8jdo4os5djc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" y="2201545"/>
            <a:ext cx="12054205" cy="430085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4:54-d3jnldgs8jdo4os5djn0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892175"/>
            <a:ext cx="12192000" cy="22955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97470" y="1462405"/>
            <a:ext cx="4147820" cy="1610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公平让AI不偏心任何人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10-09-17:05:00-d3jnlf0s8jdo4os5djs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00" y="247650"/>
            <a:ext cx="6280785" cy="342265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10-09-17:04:59-d3jnleos8jdo4os5djp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705" y="1226820"/>
            <a:ext cx="4796790" cy="261429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5" y="3524250"/>
            <a:ext cx="807720" cy="80772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090" y="3524250"/>
            <a:ext cx="807720" cy="80772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0640" y="254000"/>
            <a:ext cx="1314450" cy="25717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712595" y="3752215"/>
            <a:ext cx="609600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算法公平的重要性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665480" y="4363085"/>
            <a:ext cx="521716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若训练数据只包含一种肤色，人脸识别就可能认错其他肤色。多样数据与公开测试是减少偏见的关键，让AI对所有人公平公正。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7623810" y="3752215"/>
            <a:ext cx="609600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批判性思维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6538595" y="4363085"/>
            <a:ext cx="511683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面对AI应用，我们要学会质疑‘有没有测试不同人群’，培养批判性思维，推动技术不断优化，避免歧视与不公。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2-d3jnlfgs8jdo4os5dk4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415"/>
            <a:ext cx="12192000" cy="531558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2-d3jnlfgs8jdo4os5dk4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8170"/>
            <a:ext cx="12192000" cy="531558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470" y="464185"/>
            <a:ext cx="6887210" cy="88392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0" y="394335"/>
            <a:ext cx="1219200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隐私为个人信息上锁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42672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7" name="Shape 2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8" name="Image 3" descr="https://kimi-img.moonshot.cn/pub/slides/slides_tmpl/image/25-10-09-17:04:54-d3jnldgs8jdo4os5djn0.jp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0200" y="6569075"/>
            <a:ext cx="13208000" cy="288925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>
            <a:off x="844868" y="3059430"/>
            <a:ext cx="2599690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4"/>
          <p:cNvSpPr/>
          <p:nvPr/>
        </p:nvSpPr>
        <p:spPr>
          <a:xfrm>
            <a:off x="844868" y="3059430"/>
            <a:ext cx="2599690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人脸识别与隐私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76885" y="394970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以人脸识别门禁为例，未经同意采集面部信息相当于把钥匙交给陌生人，严重侵犯个人隐私。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4744085" y="3059430"/>
            <a:ext cx="2583815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4744085" y="3059430"/>
            <a:ext cx="2583815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隐私保护原则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4368165" y="394970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‘知情同意、最小够用、加密存储’是保护隐私的三大原则，我们要时刻牢记，确保个人信息安全。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8679498" y="3069590"/>
            <a:ext cx="2600960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10"/>
          <p:cNvSpPr/>
          <p:nvPr/>
        </p:nvSpPr>
        <p:spPr>
          <a:xfrm>
            <a:off x="8679498" y="3069590"/>
            <a:ext cx="2600960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日常行动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8312150" y="395986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遇到刷脸场景，主动询问‘数据存多久、谁来看’，把隐私保护转化为日常行动，守护个人信息主权。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2-d3jnlfgs8jdo4os5dk0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090" y="201930"/>
            <a:ext cx="5062220" cy="438404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5" y="654050"/>
            <a:ext cx="6112510" cy="88392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1-d3jnlf8s8jdo4os5djt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3720"/>
            <a:ext cx="12192000" cy="458851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74663" y="598170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安全与掌控权归人类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10-09-17:05:02-d3jnlfgs8jdo4os5dk0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40" y="4719320"/>
            <a:ext cx="2080895" cy="180213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21055" y="228790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引用浅显版‘机器人三定律’核心思想：机器人不得伤害人，必须服从人，并在冲突时保护人类整体。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795655" y="2704465"/>
            <a:ext cx="4998085" cy="159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无论AI多聪明，最终方向盘应握在人手，这是确保技术安全发展的基本原则。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6457950" y="4302760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人类责任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6457950" y="4719320"/>
            <a:ext cx="4998085" cy="159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我们要铭记‘人类负责’原则，鼓励未来参与制定规则，让AI成为造福人类的工具，而非不可控的力量。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情境思辨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0-d3jnlf0s8jdo4os5djr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" y="1675765"/>
            <a:ext cx="4923790" cy="44126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05" y="513080"/>
            <a:ext cx="6061710" cy="88392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384925" y="1675765"/>
            <a:ext cx="4953000" cy="4413250"/>
          </a:xfrm>
          <a:prstGeom prst="roundRect">
            <a:avLst>
              <a:gd name="adj" fmla="val 7194"/>
            </a:avLst>
          </a:prstGeom>
          <a:gradFill rotWithShape="1" flip="none">
            <a:gsLst>
              <a:gs pos="0">
                <a:srgbClr val="FFFFFF"/>
              </a:gs>
              <a:gs pos="46000">
                <a:srgbClr val="FFFFFF"/>
              </a:gs>
              <a:gs pos="100000">
                <a:srgbClr val="FFFFFF"/>
              </a:gs>
            </a:gsLst>
            <a:path path="circle">
              <a:fillToRect t="100000" l="100000"/>
            </a:path>
            <a:tileRect r="-100000" b="-100000"/>
          </a:gradFill>
          <a:ln/>
        </p:spPr>
      </p:sp>
      <p:sp>
        <p:nvSpPr>
          <p:cNvPr id="5" name="Text 1"/>
          <p:cNvSpPr/>
          <p:nvPr/>
        </p:nvSpPr>
        <p:spPr>
          <a:xfrm>
            <a:off x="6384925" y="1675765"/>
            <a:ext cx="4953000" cy="4413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0" y="482600"/>
            <a:ext cx="1219200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自动驾驶撞车两难怎么选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985" y="1905000"/>
            <a:ext cx="1181100" cy="118110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10-09-17:05:00-d3jnlf0s8jdo4os5djr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090" y="1943100"/>
            <a:ext cx="1153795" cy="115379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055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自动驾驶的伦理困境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3633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无人车必须撞向护栏或前方行人，该如何决策？这是一个典型的伦理困境，没有唯一答案。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63538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价值冲突与选择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8116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我们要思考‘最小伤害’‘乘客安全’‘行人权利’等价值冲突，在代码中写入符合人类价值观的选择。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94765" y="467995"/>
            <a:ext cx="1047940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4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换脸假新闻扭曲真相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294765" y="1501775"/>
            <a:ext cx="96924" cy="1432560"/>
          </a:xfrm>
          <a:prstGeom prst="rect">
            <a:avLst/>
          </a:prstGeom>
          <a:solidFill>
            <a:srgbClr val="4874CB"/>
          </a:solidFill>
          <a:ln/>
        </p:spPr>
      </p:sp>
      <p:sp>
        <p:nvSpPr>
          <p:cNvPr id="4" name="Text 2"/>
          <p:cNvSpPr/>
          <p:nvPr/>
        </p:nvSpPr>
        <p:spPr>
          <a:xfrm>
            <a:off x="1294765" y="1501775"/>
            <a:ext cx="9692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429381" y="1501775"/>
            <a:ext cx="9607554" cy="1432560"/>
          </a:xfrm>
          <a:prstGeom prst="rect">
            <a:avLst/>
          </a:prstGeom>
          <a:solidFill>
            <a:srgbClr val="FFFFFF"/>
          </a:solidFill>
          <a:ln w="19050">
            <a:solidFill>
              <a:srgbClr val="4874C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429381" y="1501775"/>
            <a:ext cx="960755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flipH="1" flipV="1">
            <a:off x="10794626" y="1501775"/>
            <a:ext cx="242309" cy="228600"/>
          </a:xfrm>
          <a:prstGeom prst="rtTriangle">
            <a:avLst/>
          </a:prstGeom>
          <a:solidFill>
            <a:srgbClr val="4874CB"/>
          </a:solidFill>
          <a:ln/>
        </p:spPr>
      </p:sp>
      <p:sp>
        <p:nvSpPr>
          <p:cNvPr id="8" name="Text 6"/>
          <p:cNvSpPr/>
          <p:nvPr/>
        </p:nvSpPr>
        <p:spPr>
          <a:xfrm>
            <a:off x="10794626" y="1501775"/>
            <a:ext cx="242309" cy="228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294765" y="3153410"/>
            <a:ext cx="96924" cy="1432560"/>
          </a:xfrm>
          <a:prstGeom prst="rect">
            <a:avLst/>
          </a:prstGeom>
          <a:solidFill>
            <a:srgbClr val="4874CB"/>
          </a:solidFill>
          <a:ln/>
        </p:spPr>
      </p:sp>
      <p:sp>
        <p:nvSpPr>
          <p:cNvPr id="10" name="Text 8"/>
          <p:cNvSpPr/>
          <p:nvPr/>
        </p:nvSpPr>
        <p:spPr>
          <a:xfrm>
            <a:off x="1294765" y="3153410"/>
            <a:ext cx="9692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429381" y="3153410"/>
            <a:ext cx="9607554" cy="1432560"/>
          </a:xfrm>
          <a:prstGeom prst="rect">
            <a:avLst/>
          </a:prstGeom>
          <a:solidFill>
            <a:srgbClr val="FFFFFF"/>
          </a:solidFill>
          <a:ln w="19050">
            <a:solidFill>
              <a:srgbClr val="4874C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429381" y="3153410"/>
            <a:ext cx="960755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 flipV="1">
            <a:off x="10794626" y="3153410"/>
            <a:ext cx="242309" cy="228600"/>
          </a:xfrm>
          <a:prstGeom prst="rtTriangle">
            <a:avLst/>
          </a:prstGeom>
          <a:solidFill>
            <a:srgbClr val="4874CB"/>
          </a:solidFill>
          <a:ln/>
        </p:spPr>
      </p:sp>
      <p:sp>
        <p:nvSpPr>
          <p:cNvPr id="14" name="Text 12"/>
          <p:cNvSpPr/>
          <p:nvPr/>
        </p:nvSpPr>
        <p:spPr>
          <a:xfrm>
            <a:off x="10794626" y="3153410"/>
            <a:ext cx="242309" cy="228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294765" y="4805045"/>
            <a:ext cx="96924" cy="1432560"/>
          </a:xfrm>
          <a:prstGeom prst="rect">
            <a:avLst/>
          </a:prstGeom>
          <a:solidFill>
            <a:srgbClr val="4874CB"/>
          </a:solidFill>
          <a:ln/>
        </p:spPr>
      </p:sp>
      <p:sp>
        <p:nvSpPr>
          <p:cNvPr id="16" name="Text 14"/>
          <p:cNvSpPr/>
          <p:nvPr/>
        </p:nvSpPr>
        <p:spPr>
          <a:xfrm>
            <a:off x="1294765" y="4805045"/>
            <a:ext cx="9692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429381" y="4805045"/>
            <a:ext cx="9607554" cy="1432560"/>
          </a:xfrm>
          <a:prstGeom prst="rect">
            <a:avLst/>
          </a:prstGeom>
          <a:solidFill>
            <a:srgbClr val="FFFFFF"/>
          </a:solidFill>
          <a:ln w="19050">
            <a:solidFill>
              <a:srgbClr val="4874CB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1429381" y="4805045"/>
            <a:ext cx="960755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 flipV="1">
            <a:off x="10794626" y="4805045"/>
            <a:ext cx="242309" cy="228600"/>
          </a:xfrm>
          <a:prstGeom prst="rtTriangle">
            <a:avLst/>
          </a:prstGeom>
          <a:solidFill>
            <a:srgbClr val="4874CB"/>
          </a:solidFill>
          <a:ln/>
        </p:spPr>
      </p:sp>
      <p:sp>
        <p:nvSpPr>
          <p:cNvPr id="20" name="Text 18"/>
          <p:cNvSpPr/>
          <p:nvPr/>
        </p:nvSpPr>
        <p:spPr>
          <a:xfrm>
            <a:off x="10794626" y="4805045"/>
            <a:ext cx="242309" cy="228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521593" y="1598930"/>
            <a:ext cx="7350041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换脸假新闻的危害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576786" y="1873885"/>
            <a:ext cx="9326206" cy="320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AI换脸伪造政客演讲的视频片段，可能引发恐慌与仇恨，严重扭曲真相，破坏社会信任。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521593" y="3250565"/>
            <a:ext cx="7350041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技术使用底线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576786" y="3522345"/>
            <a:ext cx="9326206" cy="320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‘技术无善恶，使用有底线’，我们要明确技术的合理使用范围，抵制恶意应用。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521593" y="4902200"/>
            <a:ext cx="7350041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辨别方法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576786" y="5183505"/>
            <a:ext cx="9326206" cy="320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学会辨别假新闻：查找权威来源、观察光影细节、多方求证，提升批判性媒介素养，守护信息真实。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2325" y="1708785"/>
            <a:ext cx="3623310" cy="3623945"/>
          </a:xfrm>
          <a:prstGeom prst="ellipse">
            <a:avLst/>
          </a:prstGeom>
          <a:solidFill>
            <a:srgbClr val="2F5BEE"/>
          </a:solidFill>
          <a:ln/>
        </p:spPr>
      </p:sp>
      <p:sp>
        <p:nvSpPr>
          <p:cNvPr id="3" name="Text 1"/>
          <p:cNvSpPr/>
          <p:nvPr/>
        </p:nvSpPr>
        <p:spPr>
          <a:xfrm>
            <a:off x="822325" y="1708785"/>
            <a:ext cx="3623310" cy="3623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10-09-17:04:54-d3jnldgs8jdo4os5djf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05" y="2239010"/>
            <a:ext cx="2011680" cy="33464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70025" y="2356485"/>
            <a:ext cx="1125220" cy="1460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76195" y="3487420"/>
            <a:ext cx="1377950" cy="1219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录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67460" y="4068445"/>
            <a:ext cx="1433195" cy="225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67935" y="1088390"/>
            <a:ext cx="763905" cy="763905"/>
          </a:xfrm>
          <a:prstGeom prst="round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1D3EB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067935" y="1088390"/>
            <a:ext cx="763905" cy="763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090795" y="1954530"/>
            <a:ext cx="6228080" cy="7620"/>
          </a:xfrm>
          <a:prstGeom prst="line">
            <a:avLst/>
          </a:prstGeom>
          <a:noFill/>
          <a:ln w="19050">
            <a:solidFill>
              <a:srgbClr val="1D3EBF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5067935" y="2153920"/>
            <a:ext cx="763905" cy="763905"/>
          </a:xfrm>
          <a:prstGeom prst="round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1D3EB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067935" y="2153920"/>
            <a:ext cx="763905" cy="763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090795" y="3020060"/>
            <a:ext cx="6228080" cy="7620"/>
          </a:xfrm>
          <a:prstGeom prst="line">
            <a:avLst/>
          </a:prstGeom>
          <a:noFill/>
          <a:ln w="19050">
            <a:solidFill>
              <a:srgbClr val="1D3EBF"/>
            </a:solidFill>
            <a:prstDash val="solid"/>
            <a:headEnd type="none"/>
            <a:tailEnd type="none"/>
          </a:ln>
        </p:spPr>
      </p:sp>
      <p:sp>
        <p:nvSpPr>
          <p:cNvPr id="14" name="Shape 11"/>
          <p:cNvSpPr/>
          <p:nvPr/>
        </p:nvSpPr>
        <p:spPr>
          <a:xfrm>
            <a:off x="5067935" y="3219450"/>
            <a:ext cx="763905" cy="763905"/>
          </a:xfrm>
          <a:prstGeom prst="round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1D3EB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067935" y="3219450"/>
            <a:ext cx="763905" cy="763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090795" y="4085590"/>
            <a:ext cx="6228080" cy="7620"/>
          </a:xfrm>
          <a:prstGeom prst="line">
            <a:avLst/>
          </a:prstGeom>
          <a:noFill/>
          <a:ln w="19050">
            <a:solidFill>
              <a:srgbClr val="1D3EBF"/>
            </a:solidFill>
            <a:prstDash val="solid"/>
            <a:headEnd type="none"/>
            <a:tailEnd type="none"/>
          </a:ln>
        </p:spPr>
      </p:sp>
      <p:sp>
        <p:nvSpPr>
          <p:cNvPr id="17" name="Shape 14"/>
          <p:cNvSpPr/>
          <p:nvPr/>
        </p:nvSpPr>
        <p:spPr>
          <a:xfrm>
            <a:off x="5067935" y="4284980"/>
            <a:ext cx="763905" cy="763905"/>
          </a:xfrm>
          <a:prstGeom prst="round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1D3EB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5067935" y="4284980"/>
            <a:ext cx="763905" cy="763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090795" y="5151120"/>
            <a:ext cx="6228080" cy="7620"/>
          </a:xfrm>
          <a:prstGeom prst="line">
            <a:avLst/>
          </a:prstGeom>
          <a:noFill/>
          <a:ln w="19050">
            <a:solidFill>
              <a:srgbClr val="1D3EBF"/>
            </a:solidFill>
            <a:prstDash val="solid"/>
            <a:headEnd type="none"/>
            <a:tailEnd type="none"/>
          </a:ln>
        </p:spPr>
      </p:sp>
      <p:sp>
        <p:nvSpPr>
          <p:cNvPr id="20" name="Shape 17"/>
          <p:cNvSpPr/>
          <p:nvPr/>
        </p:nvSpPr>
        <p:spPr>
          <a:xfrm>
            <a:off x="5067935" y="5350510"/>
            <a:ext cx="763905" cy="763905"/>
          </a:xfrm>
          <a:prstGeom prst="round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1D3EB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5067935" y="5350510"/>
            <a:ext cx="763905" cy="763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090795" y="6216650"/>
            <a:ext cx="6228080" cy="7620"/>
          </a:xfrm>
          <a:prstGeom prst="line">
            <a:avLst/>
          </a:prstGeom>
          <a:noFill/>
          <a:ln w="19050">
            <a:solidFill>
              <a:srgbClr val="1D3EBF"/>
            </a:solidFill>
            <a:prstDash val="solid"/>
            <a:headEnd type="none"/>
            <a:tailEnd type="none"/>
          </a:ln>
        </p:spPr>
      </p:sp>
      <p:pic>
        <p:nvPicPr>
          <p:cNvPr id="23" name="Image 1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5121565" y="1205679"/>
            <a:ext cx="656208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5984240" y="1240155"/>
            <a:ext cx="5948045" cy="4389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4454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梦想启航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5121565" y="2271209"/>
            <a:ext cx="656208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5984240" y="2305685"/>
            <a:ext cx="5948045" cy="4389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明日画卷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5121565" y="3336739"/>
            <a:ext cx="656208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5984240" y="3371215"/>
            <a:ext cx="5948045" cy="4389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4454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职业导航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5121565" y="4402269"/>
            <a:ext cx="656208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5984240" y="4436745"/>
            <a:ext cx="5948045" cy="4389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4454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伦理底线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5121565" y="5467799"/>
            <a:ext cx="656208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5984240" y="5502275"/>
            <a:ext cx="5948045" cy="4389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4454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情境思辨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51815" y="2018447"/>
            <a:ext cx="7420946" cy="118037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551815" y="2018447"/>
            <a:ext cx="7420946" cy="1180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3199315"/>
            <a:ext cx="7420946" cy="61962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3199315"/>
            <a:ext cx="7420946" cy="6196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 FOR READING！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51577" y="239205"/>
            <a:ext cx="2880000" cy="504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551577" y="239205"/>
            <a:ext cx="2880000" cy="50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>
                    <a:alpha val="50196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汇报日期：2025/01/01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51536" y="4664688"/>
            <a:ext cx="2880000" cy="545393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2C53FC"/>
              </a:gs>
              <a:gs pos="87000">
                <a:srgbClr val="766BFD"/>
              </a:gs>
              <a:gs pos="100000">
                <a:srgbClr val="766BFD"/>
              </a:gs>
            </a:gsLst>
            <a:lin ang="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551536" y="4664688"/>
            <a:ext cx="2880000" cy="5453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汇报人：Kimi</a:t>
            </a:r>
            <a:pPr algn="ctr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梦想启航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" y="1537335"/>
            <a:ext cx="6061710" cy="883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685" y="1509395"/>
            <a:ext cx="597408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AI未来号：梦想与底线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5" y="256540"/>
            <a:ext cx="1314450" cy="2571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5960" y="2825115"/>
            <a:ext cx="6583045" cy="461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封面介绍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95960" y="3397885"/>
            <a:ext cx="454850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欢迎来到AI未来号！在这个充满梦想与责任的旅程中，我们将一起探索人工智能的无限可能，同时坚守伦理底线，让科技造福人类。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8850" y="532130"/>
            <a:ext cx="8437245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本节三任务：看未来懂伦理会负责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121275" y="1758950"/>
            <a:ext cx="0" cy="4522470"/>
          </a:xfrm>
          <a:prstGeom prst="line">
            <a:avLst/>
          </a:prstGeom>
          <a:noFill/>
          <a:ln w="25400">
            <a:gradFill rotWithShape="1" flip="none">
              <a:gsLst>
                <a:gs pos="0">
                  <a:srgbClr val="5A7DD4"/>
                </a:gs>
                <a:gs pos="47000">
                  <a:srgbClr val="5A7DD4"/>
                </a:gs>
                <a:gs pos="100000">
                  <a:srgbClr val="C8D5EF"/>
                </a:gs>
              </a:gsLst>
              <a:lin ang="5400000" scaled="1"/>
            </a:gradFill>
            <a:prstDash val="sysDot"/>
            <a:headEnd type="none"/>
            <a:tailEnd type="none"/>
          </a:ln>
        </p:spPr>
      </p:sp>
      <p:pic>
        <p:nvPicPr>
          <p:cNvPr id="4" name="Image 0" descr="https://kimi-img.moonshot.cn/pub/slides/slides_tmpl/image/25-10-09-17:05:02-d3jnlfgs8jdo4os5dk2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" y="938530"/>
            <a:ext cx="4654550" cy="532066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465" y="1227455"/>
            <a:ext cx="752475" cy="75247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65" y="2857500"/>
            <a:ext cx="752475" cy="75247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09-17:05:02-d3jnlfgs8jdo4os5dk3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610" y="4639945"/>
            <a:ext cx="735330" cy="73533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565140" y="138366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任务一：展望未来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5565140" y="1735455"/>
            <a:ext cx="595820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发挥想象力，描绘AI在未来家庭、医疗、环保、太空等领域的应用，绘制简单构想图，感受科技的魅力。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583555" y="308419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任务二：理解伦理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5583555" y="3435985"/>
            <a:ext cx="595820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用公平、隐私、安全、人类掌控四个关键词，深入探讨AI伦理原则，铭记‘科技向善’的口号，树立正确的价值观。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5584190" y="478726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任务三：承担责任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5584190" y="5139055"/>
            <a:ext cx="595820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通过讨论自动驾驶、家庭机器人、换脸假新闻等情境，明确自己对AI应用的支持或反对理由，培养批判性思维。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明日画卷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5" y="525780"/>
            <a:ext cx="6061710" cy="8839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1-d3jnlf8s8jdo4os5dj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3707130"/>
            <a:ext cx="6632575" cy="233489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1-d3jnlf8s8jdo4os5dj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15" y="1419225"/>
            <a:ext cx="6632575" cy="233489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03275" y="697230"/>
            <a:ext cx="608838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家庭机器人像管家又似伙伴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640" y="254000"/>
            <a:ext cx="1314450" cy="25717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10-09-17:05:02-d3jnlfgs8jdo4os5dk2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775" y="525780"/>
            <a:ext cx="5073650" cy="579818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803275" y="1670685"/>
            <a:ext cx="609600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家庭机器人的功能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803275" y="2069465"/>
            <a:ext cx="5988050" cy="1181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未来家庭机器人将具备视觉识别、语音交互和机械臂操作等能力，能够自主完成家务、陪伴儿童学习和照顾独居老人，成为人类生活中的贴心伙伴。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866775" y="3953510"/>
            <a:ext cx="609600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伦理思考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772795" y="4352290"/>
            <a:ext cx="5987415" cy="1461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机器人应遵守哪些规矩？如何确保它们在陪伴和协助人类时不会带来安全隐患或侵犯隐私？这是我们在享受便利时必须思考的伦理问题。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3-d3jnlfos8jdo4os5dk5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670" y="4167505"/>
            <a:ext cx="3594100" cy="241617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0" y="2258060"/>
            <a:ext cx="6947535" cy="84010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3-d3jnlfos8jdo4os5dk5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38" y="4041458"/>
            <a:ext cx="2489200" cy="889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09-17:05:03-d3jnlfos8jdo4os5dk5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190" y="4041458"/>
            <a:ext cx="2489200" cy="889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10-09-17:05:03-d3jnlfos8jdo4os5dk5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603" y="4051618"/>
            <a:ext cx="2489200" cy="8890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10-09-17:05:03-d3jnlfos8jdo4os5dk6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8097" y="3631248"/>
            <a:ext cx="25400" cy="306070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09-17:05:03-d3jnlfos8jdo4os5dk6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5599" y="3656648"/>
            <a:ext cx="25400" cy="30607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0" y="2174240"/>
            <a:ext cx="1219200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AI医生让诊断更快更准</a:t>
            </a:r>
            <a:endParaRPr lang="en-US" sz="1600" dirty="0"/>
          </a:p>
        </p:txBody>
      </p:sp>
      <p:pic>
        <p:nvPicPr>
          <p:cNvPr id="10" name="Image 7" descr="https://kimi-img.moonshot.cn/pub/slides/slides_tmpl/image/25-10-09-17:05:03-d3jnlfos8jdo4os5dkag.jp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294640"/>
            <a:ext cx="12192000" cy="2468880"/>
          </a:xfrm>
          <a:prstGeom prst="rect">
            <a:avLst/>
          </a:prstGeom>
        </p:spPr>
      </p:pic>
      <p:sp>
        <p:nvSpPr>
          <p:cNvPr id="11" name="Shape 1"/>
          <p:cNvSpPr/>
          <p:nvPr/>
        </p:nvSpPr>
        <p:spPr>
          <a:xfrm>
            <a:off x="845185" y="3291840"/>
            <a:ext cx="2599690" cy="6191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2"/>
          <p:cNvSpPr/>
          <p:nvPr/>
        </p:nvSpPr>
        <p:spPr>
          <a:xfrm>
            <a:off x="845185" y="3291840"/>
            <a:ext cx="2599690" cy="61912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AI在医疗中的应用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476885" y="424307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AI影像系统能够在几秒内标注CT异常，辅助医生快速发现早期疾病，提高诊断效率，为偏远地区提供专家级诊断服务，缩小医疗资源差距。</a:t>
            </a:r>
            <a:endParaRPr lang="en-US" sz="1600" dirty="0"/>
          </a:p>
        </p:txBody>
      </p:sp>
      <p:sp>
        <p:nvSpPr>
          <p:cNvPr id="14" name="Shape 4"/>
          <p:cNvSpPr/>
          <p:nvPr/>
        </p:nvSpPr>
        <p:spPr>
          <a:xfrm>
            <a:off x="4744085" y="3285490"/>
            <a:ext cx="2583815" cy="6191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5"/>
          <p:cNvSpPr/>
          <p:nvPr/>
        </p:nvSpPr>
        <p:spPr>
          <a:xfrm>
            <a:off x="4744085" y="3285490"/>
            <a:ext cx="2583815" cy="61912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技术优势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4368165" y="424307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AI能够处理海量图像数据，减少人眼疏漏，通过深度学习不断优化诊断模型，让医疗诊断更加精准可靠，为人类健康保驾护航。</a:t>
            </a:r>
            <a:endParaRPr lang="en-US" sz="1600" dirty="0"/>
          </a:p>
        </p:txBody>
      </p:sp>
      <p:sp>
        <p:nvSpPr>
          <p:cNvPr id="17" name="Shape 7"/>
          <p:cNvSpPr/>
          <p:nvPr/>
        </p:nvSpPr>
        <p:spPr>
          <a:xfrm>
            <a:off x="8679815" y="3295015"/>
            <a:ext cx="2600960" cy="5873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Text 8"/>
          <p:cNvSpPr/>
          <p:nvPr/>
        </p:nvSpPr>
        <p:spPr>
          <a:xfrm>
            <a:off x="8679815" y="3295015"/>
            <a:ext cx="2600960" cy="58737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伦理挑战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8312150" y="425323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若AI误诊，责任归谁？如何确保算法的透明性和可解释性，让患者和医生信任AI诊断结果？这是AI医疗应用中亟待解决的伦理难题。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5010" y="1489710"/>
            <a:ext cx="5313045" cy="4665980"/>
          </a:xfrm>
          <a:prstGeom prst="roundRect">
            <a:avLst>
              <a:gd name="adj" fmla="val 7618"/>
            </a:avLst>
          </a:prstGeom>
          <a:solidFill>
            <a:srgbClr val="FFFFFF"/>
          </a:solidFill>
          <a:ln w="19050">
            <a:solidFill>
              <a:srgbClr val="DAE3F5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715010" y="1489710"/>
            <a:ext cx="5313045" cy="4665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-1678622" y="594995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AI守护地球与探索太空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41400" y="1640071"/>
            <a:ext cx="4551337" cy="363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AI在环保中的作用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108018" y="2146691"/>
            <a:ext cx="4551036" cy="126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AI能够通过卫星图像识别非法砍伐、预测自然灾害，为地球环境保护提供有力支持，帮助人类更好地守护我们赖以生存的家园。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08018" y="3917007"/>
            <a:ext cx="4551737" cy="331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AI在太空探索中的应用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08018" y="4343665"/>
            <a:ext cx="4551036" cy="166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在太空探索中，AI模型可以预测行星轨道、帮助探测器自主避障，让人类的探索脚步更加稳健，拓展我们对宇宙的认知边界。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AI未来号：梦想与底线</dc:title>
  <dc:subject>AI未来号：梦想与底线</dc:subject>
  <dc:creator>Kimi</dc:creator>
  <cp:lastModifiedBy>Kimi</cp:lastModifiedBy>
  <cp:revision>1</cp:revision>
  <dcterms:created xsi:type="dcterms:W3CDTF">2025-10-26T08:12:06Z</dcterms:created>
  <dcterms:modified xsi:type="dcterms:W3CDTF">2025-10-26T08:12:06Z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{"Label":"AI未来号：梦想与底线","ContentProducer":"001191110108MACG2KBH8F10000","ProduceID":"d3tphjpnu95891neetd0","ReservedCode1":"","ContentPropagator":"001191110108MACG2KBH8F20000","PropagateID":"d3tphjpnu95891neetd0","ReservedCode2":""}</vt:lpwstr>
  </property>
</Properties>
</file>